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7" r:id="rId5"/>
    <p:sldId id="258" r:id="rId6"/>
    <p:sldId id="259" r:id="rId7"/>
    <p:sldId id="263" r:id="rId8"/>
    <p:sldId id="262" r:id="rId9"/>
    <p:sldId id="260" r:id="rId10"/>
    <p:sldId id="264" r:id="rId11"/>
    <p:sldId id="261" r:id="rId12"/>
    <p:sldId id="265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Intake</a:t>
            </a:r>
            <a:r>
              <a:rPr lang="en-US" b="1" baseline="0"/>
              <a:t> Types 2017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8514145206487468E-2"/>
          <c:y val="7.4851744307535995E-2"/>
          <c:w val="0.92802720741311728"/>
          <c:h val="0.7936010937844876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Sheet1!$A$1:$A$5</c:f>
              <c:strCache>
                <c:ptCount val="5"/>
                <c:pt idx="0">
                  <c:v>Screened Out</c:v>
                </c:pt>
                <c:pt idx="1">
                  <c:v>Screened In CA/N</c:v>
                </c:pt>
                <c:pt idx="2">
                  <c:v>Screened In Family in Need of Services</c:v>
                </c:pt>
                <c:pt idx="3">
                  <c:v>Screened In Dependency</c:v>
                </c:pt>
                <c:pt idx="4">
                  <c:v>Information and Referral</c:v>
                </c:pt>
              </c:strCache>
            </c:strRef>
          </c:cat>
          <c:val>
            <c:numRef>
              <c:f>Sheet1!$B$1:$B$5</c:f>
              <c:numCache>
                <c:formatCode>General</c:formatCode>
                <c:ptCount val="5"/>
                <c:pt idx="0">
                  <c:v>1959</c:v>
                </c:pt>
                <c:pt idx="1">
                  <c:v>1802</c:v>
                </c:pt>
                <c:pt idx="2">
                  <c:v>154</c:v>
                </c:pt>
                <c:pt idx="3">
                  <c:v>13</c:v>
                </c:pt>
                <c:pt idx="4">
                  <c:v>284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3C-471C-8658-9F25229474D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3265864"/>
        <c:axId val="323262256"/>
      </c:barChart>
      <c:catAx>
        <c:axId val="323265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3262256"/>
        <c:crosses val="autoZero"/>
        <c:auto val="1"/>
        <c:lblAlgn val="ctr"/>
        <c:lblOffset val="100"/>
        <c:noMultiLvlLbl val="0"/>
      </c:catAx>
      <c:valAx>
        <c:axId val="323262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3265864"/>
        <c:crosses val="autoZero"/>
        <c:crossBetween val="between"/>
      </c:valAx>
      <c:spPr>
        <a:solidFill>
          <a:schemeClr val="accent4">
            <a:lumMod val="20000"/>
            <a:lumOff val="80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Allegation</a:t>
            </a:r>
            <a:r>
              <a:rPr lang="en-US" b="1" baseline="0"/>
              <a:t> Types 2017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2496166323657069E-2"/>
          <c:y val="0.15943078458601628"/>
          <c:w val="0.90137601360232122"/>
          <c:h val="0.7735647455360413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Sheet1!$B$1:$G$1</c:f>
              <c:strCache>
                <c:ptCount val="6"/>
                <c:pt idx="0">
                  <c:v>Emotional Maltreatment</c:v>
                </c:pt>
                <c:pt idx="1">
                  <c:v>Medical Neglect</c:v>
                </c:pt>
                <c:pt idx="2">
                  <c:v>Neglect</c:v>
                </c:pt>
                <c:pt idx="3">
                  <c:v>Physical Abuse</c:v>
                </c:pt>
                <c:pt idx="4">
                  <c:v>Sexual Abuse</c:v>
                </c:pt>
                <c:pt idx="5">
                  <c:v>Shaken Baby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211</c:v>
                </c:pt>
                <c:pt idx="1">
                  <c:v>74</c:v>
                </c:pt>
                <c:pt idx="2">
                  <c:v>1027</c:v>
                </c:pt>
                <c:pt idx="3">
                  <c:v>937</c:v>
                </c:pt>
                <c:pt idx="4">
                  <c:v>215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BF-412B-A0EF-AFFBC5F1633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89738264"/>
        <c:axId val="389734984"/>
      </c:barChart>
      <c:catAx>
        <c:axId val="389738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734984"/>
        <c:crosses val="autoZero"/>
        <c:auto val="1"/>
        <c:lblAlgn val="ctr"/>
        <c:lblOffset val="100"/>
        <c:noMultiLvlLbl val="0"/>
      </c:catAx>
      <c:valAx>
        <c:axId val="389734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738264"/>
        <c:crosses val="autoZero"/>
        <c:crossBetween val="between"/>
      </c:valAx>
      <c:spPr>
        <a:solidFill>
          <a:schemeClr val="accent4">
            <a:lumMod val="20000"/>
            <a:lumOff val="80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Percentage</a:t>
            </a:r>
            <a:r>
              <a:rPr lang="en-US" baseline="0"/>
              <a:t> of Intake Across Lorain County in 2017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688-4AD9-9218-CF663653029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688-4AD9-9218-CF663653029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688-4AD9-9218-CF663653029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688-4AD9-9218-CF663653029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E688-4AD9-9218-CF663653029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E688-4AD9-9218-CF663653029F}"/>
              </c:ext>
            </c:extLst>
          </c:dPt>
          <c:dPt>
            <c:idx val="6"/>
            <c:bubble3D val="0"/>
            <c:spPr>
              <a:solidFill>
                <a:srgbClr val="CC3399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E688-4AD9-9218-CF663653029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E688-4AD9-9218-CF663653029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E688-4AD9-9218-CF663653029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E688-4AD9-9218-CF663653029F}"/>
              </c:ext>
            </c:extLst>
          </c:dPt>
          <c:dPt>
            <c:idx val="10"/>
            <c:bubble3D val="0"/>
            <c:spPr>
              <a:solidFill>
                <a:srgbClr val="9966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E688-4AD9-9218-CF663653029F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E688-4AD9-9218-CF663653029F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E688-4AD9-9218-CF663653029F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E688-4AD9-9218-CF663653029F}"/>
              </c:ext>
            </c:extLst>
          </c:dPt>
          <c:dPt>
            <c:idx val="14"/>
            <c:bubble3D val="0"/>
            <c:spPr>
              <a:solidFill>
                <a:srgbClr val="FF5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D-E688-4AD9-9218-CF663653029F}"/>
              </c:ext>
            </c:extLst>
          </c:dPt>
          <c:dLbls>
            <c:dLbl>
              <c:idx val="2"/>
              <c:layout>
                <c:manualLayout>
                  <c:x val="-1.313903768339874E-2"/>
                  <c:y val="1.192048773178103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688-4AD9-9218-CF663653029F}"/>
                </c:ext>
              </c:extLst>
            </c:dLbl>
            <c:dLbl>
              <c:idx val="3"/>
              <c:layout>
                <c:manualLayout>
                  <c:x val="-8.7052894235540128E-3"/>
                  <c:y val="1.052702959973202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688-4AD9-9218-CF663653029F}"/>
                </c:ext>
              </c:extLst>
            </c:dLbl>
            <c:dLbl>
              <c:idx val="4"/>
              <c:layout>
                <c:manualLayout>
                  <c:x val="-0.13632432936435668"/>
                  <c:y val="4.548663568231020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688-4AD9-9218-CF663653029F}"/>
                </c:ext>
              </c:extLst>
            </c:dLbl>
            <c:dLbl>
              <c:idx val="6"/>
              <c:layout>
                <c:manualLayout>
                  <c:x val="-2.8713898405252659E-2"/>
                  <c:y val="-0.1641589551655674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688-4AD9-9218-CF663653029F}"/>
                </c:ext>
              </c:extLst>
            </c:dLbl>
            <c:dLbl>
              <c:idx val="7"/>
              <c:layout>
                <c:manualLayout>
                  <c:x val="6.0489138196023091E-2"/>
                  <c:y val="-0.2741384770697279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688-4AD9-9218-CF663653029F}"/>
                </c:ext>
              </c:extLst>
            </c:dLbl>
            <c:dLbl>
              <c:idx val="9"/>
              <c:layout>
                <c:manualLayout>
                  <c:x val="4.2866314186820159E-2"/>
                  <c:y val="7.516996350429680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688-4AD9-9218-CF663653029F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688-4AD9-9218-CF663653029F}"/>
                </c:ext>
              </c:extLst>
            </c:dLbl>
            <c:dLbl>
              <c:idx val="12"/>
              <c:layout>
                <c:manualLayout>
                  <c:x val="2.429833381501801E-2"/>
                  <c:y val="2.860652043313147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688-4AD9-9218-CF663653029F}"/>
                </c:ext>
              </c:extLst>
            </c:dLbl>
            <c:dLbl>
              <c:idx val="13"/>
              <c:layout>
                <c:manualLayout>
                  <c:x val="1.3169007876201722E-2"/>
                  <c:y val="1.239867906950279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688-4AD9-9218-CF663653029F}"/>
                </c:ext>
              </c:extLst>
            </c:dLbl>
            <c:dLbl>
              <c:idx val="14"/>
              <c:layout>
                <c:manualLayout>
                  <c:x val="-2.8321832198818404E-3"/>
                  <c:y val="5.536107245806910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688-4AD9-9218-CF66365302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Sheet1!$A$2:$A$16</c:f>
              <c:strCache>
                <c:ptCount val="15"/>
                <c:pt idx="0">
                  <c:v>Amherst</c:v>
                </c:pt>
                <c:pt idx="1">
                  <c:v>Avon</c:v>
                </c:pt>
                <c:pt idx="2">
                  <c:v>Avon Lake</c:v>
                </c:pt>
                <c:pt idx="3">
                  <c:v>Columbia Station</c:v>
                </c:pt>
                <c:pt idx="4">
                  <c:v>Elyria</c:v>
                </c:pt>
                <c:pt idx="5">
                  <c:v>Grafton</c:v>
                </c:pt>
                <c:pt idx="6">
                  <c:v>LaGrange</c:v>
                </c:pt>
                <c:pt idx="7">
                  <c:v>Lorain</c:v>
                </c:pt>
                <c:pt idx="8">
                  <c:v>North Ridgeville</c:v>
                </c:pt>
                <c:pt idx="9">
                  <c:v>Oberlin</c:v>
                </c:pt>
                <c:pt idx="10">
                  <c:v>Sheffield Lake</c:v>
                </c:pt>
                <c:pt idx="11">
                  <c:v>South Amherst</c:v>
                </c:pt>
                <c:pt idx="12">
                  <c:v>Vermilion</c:v>
                </c:pt>
                <c:pt idx="13">
                  <c:v>Wellington</c:v>
                </c:pt>
                <c:pt idx="14">
                  <c:v>Other Counties</c:v>
                </c:pt>
              </c:strCache>
            </c:strRef>
          </c:cat>
          <c:val>
            <c:numRef>
              <c:f>Sheet1!$B$2:$B$16</c:f>
              <c:numCache>
                <c:formatCode>0%</c:formatCode>
                <c:ptCount val="15"/>
                <c:pt idx="0">
                  <c:v>0.03</c:v>
                </c:pt>
                <c:pt idx="1">
                  <c:v>0.02</c:v>
                </c:pt>
                <c:pt idx="2">
                  <c:v>0.02</c:v>
                </c:pt>
                <c:pt idx="3">
                  <c:v>0.01</c:v>
                </c:pt>
                <c:pt idx="4">
                  <c:v>0.31</c:v>
                </c:pt>
                <c:pt idx="5">
                  <c:v>0.02</c:v>
                </c:pt>
                <c:pt idx="6">
                  <c:v>0.01</c:v>
                </c:pt>
                <c:pt idx="7">
                  <c:v>0.37</c:v>
                </c:pt>
                <c:pt idx="8">
                  <c:v>0.04</c:v>
                </c:pt>
                <c:pt idx="9">
                  <c:v>0.02</c:v>
                </c:pt>
                <c:pt idx="10">
                  <c:v>0.08</c:v>
                </c:pt>
                <c:pt idx="11">
                  <c:v>0</c:v>
                </c:pt>
                <c:pt idx="12">
                  <c:v>0.03</c:v>
                </c:pt>
                <c:pt idx="13">
                  <c:v>0.02</c:v>
                </c:pt>
                <c:pt idx="14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E688-4AD9-9218-CF663653029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solidFill>
          <a:schemeClr val="accent4">
            <a:lumMod val="20000"/>
            <a:lumOff val="80000"/>
          </a:schemeClr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3071728976705474E-2"/>
          <c:y val="0.85419098927651982"/>
          <c:w val="0.86213823177156856"/>
          <c:h val="0.133700343539732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i="0" baseline="0"/>
              <a:t>Who Reported Abuse/Neglect in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628989311118724E-2"/>
          <c:y val="0.13413496595725746"/>
          <c:w val="0.84274205093864729"/>
          <c:h val="0.7844369681062594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B88-4139-9E61-2C2670E433D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B88-4139-9E61-2C2670E433D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B88-4139-9E61-2C2670E433D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B88-4139-9E61-2C2670E433D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B88-4139-9E61-2C2670E433D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DB88-4139-9E61-2C2670E433D8}"/>
              </c:ext>
            </c:extLst>
          </c:dPt>
          <c:dPt>
            <c:idx val="6"/>
            <c:bubble3D val="0"/>
            <c:spPr>
              <a:solidFill>
                <a:srgbClr val="CC66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DB88-4139-9E61-2C2670E433D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DB88-4139-9E61-2C2670E433D8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DB88-4139-9E61-2C2670E433D8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DB88-4139-9E61-2C2670E433D8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DB88-4139-9E61-2C2670E433D8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DB88-4139-9E61-2C2670E433D8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DB88-4139-9E61-2C2670E433D8}"/>
              </c:ext>
            </c:extLst>
          </c:dPt>
          <c:dLbls>
            <c:dLbl>
              <c:idx val="4"/>
              <c:layout>
                <c:manualLayout>
                  <c:x val="-2.6526398874053787E-2"/>
                  <c:y val="-0.1387927023580697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B88-4139-9E61-2C2670E433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Sheet1!$A$1:$M$1</c:f>
              <c:strCache>
                <c:ptCount val="13"/>
                <c:pt idx="0">
                  <c:v>Anonymous</c:v>
                </c:pt>
                <c:pt idx="1">
                  <c:v>Court</c:v>
                </c:pt>
                <c:pt idx="2">
                  <c:v>Day Care Staff</c:v>
                </c:pt>
                <c:pt idx="3">
                  <c:v>Family</c:v>
                </c:pt>
                <c:pt idx="4">
                  <c:v>Friend/Neighbor</c:v>
                </c:pt>
                <c:pt idx="5">
                  <c:v>Law Enforcement</c:v>
                </c:pt>
                <c:pt idx="6">
                  <c:v>Medical Professional</c:v>
                </c:pt>
                <c:pt idx="7">
                  <c:v>Mental Health Professional</c:v>
                </c:pt>
                <c:pt idx="8">
                  <c:v>Parent</c:v>
                </c:pt>
                <c:pt idx="9">
                  <c:v>School</c:v>
                </c:pt>
                <c:pt idx="10">
                  <c:v>Social Services Personnel</c:v>
                </c:pt>
                <c:pt idx="11">
                  <c:v>Victim</c:v>
                </c:pt>
                <c:pt idx="12">
                  <c:v>Other</c:v>
                </c:pt>
              </c:strCache>
            </c:strRef>
          </c:cat>
          <c:val>
            <c:numRef>
              <c:f>Sheet1!$A$2:$M$2</c:f>
              <c:numCache>
                <c:formatCode>0%</c:formatCode>
                <c:ptCount val="13"/>
                <c:pt idx="0">
                  <c:v>0.13</c:v>
                </c:pt>
                <c:pt idx="1">
                  <c:v>0.04</c:v>
                </c:pt>
                <c:pt idx="2">
                  <c:v>0.01</c:v>
                </c:pt>
                <c:pt idx="3">
                  <c:v>0.09</c:v>
                </c:pt>
                <c:pt idx="4">
                  <c:v>0.01</c:v>
                </c:pt>
                <c:pt idx="5">
                  <c:v>7.0000000000000007E-2</c:v>
                </c:pt>
                <c:pt idx="6">
                  <c:v>0.04</c:v>
                </c:pt>
                <c:pt idx="7">
                  <c:v>0.09</c:v>
                </c:pt>
                <c:pt idx="8">
                  <c:v>0.11</c:v>
                </c:pt>
                <c:pt idx="9">
                  <c:v>0.17</c:v>
                </c:pt>
                <c:pt idx="10">
                  <c:v>0.18</c:v>
                </c:pt>
                <c:pt idx="11">
                  <c:v>0.01</c:v>
                </c:pt>
                <c:pt idx="12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DB88-4139-9E61-2C2670E433D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i="0" baseline="0"/>
              <a:t>Referrals From Law Enforcement in Lorain County 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553-445F-AEFE-257CD6D51EC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553-445F-AEFE-257CD6D51EC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553-445F-AEFE-257CD6D51EC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553-445F-AEFE-257CD6D51EC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553-445F-AEFE-257CD6D51EC3}"/>
              </c:ext>
            </c:extLst>
          </c:dPt>
          <c:dPt>
            <c:idx val="5"/>
            <c:bubble3D val="0"/>
            <c:spPr>
              <a:solidFill>
                <a:srgbClr val="FF66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553-445F-AEFE-257CD6D51EC3}"/>
              </c:ext>
            </c:extLst>
          </c:dPt>
          <c:dPt>
            <c:idx val="6"/>
            <c:bubble3D val="0"/>
            <c:spPr>
              <a:solidFill>
                <a:srgbClr val="0099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3553-445F-AEFE-257CD6D51EC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3553-445F-AEFE-257CD6D51EC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3553-445F-AEFE-257CD6D51EC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3553-445F-AEFE-257CD6D51EC3}"/>
              </c:ext>
            </c:extLst>
          </c:dPt>
          <c:dPt>
            <c:idx val="10"/>
            <c:bubble3D val="0"/>
            <c:spPr>
              <a:solidFill>
                <a:srgbClr val="FF33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3553-445F-AEFE-257CD6D51EC3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3553-445F-AEFE-257CD6D51EC3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3553-445F-AEFE-257CD6D51EC3}"/>
              </c:ext>
            </c:extLst>
          </c:dPt>
          <c:dLbls>
            <c:dLbl>
              <c:idx val="0"/>
              <c:layout>
                <c:manualLayout>
                  <c:x val="6.3363003537601282E-4"/>
                  <c:y val="-5.977995088284616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53-445F-AEFE-257CD6D51EC3}"/>
                </c:ext>
              </c:extLst>
            </c:dLbl>
            <c:dLbl>
              <c:idx val="11"/>
              <c:layout>
                <c:manualLayout>
                  <c:x val="2.115133706112814E-2"/>
                  <c:y val="5.08899594365576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553-445F-AEFE-257CD6D51E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Sheet1!$B$1:$N$1</c:f>
              <c:strCache>
                <c:ptCount val="13"/>
                <c:pt idx="0">
                  <c:v>Amherst</c:v>
                </c:pt>
                <c:pt idx="1">
                  <c:v>Avon</c:v>
                </c:pt>
                <c:pt idx="2">
                  <c:v>Avon Lake</c:v>
                </c:pt>
                <c:pt idx="3">
                  <c:v>Elyria</c:v>
                </c:pt>
                <c:pt idx="4">
                  <c:v>LaGrange</c:v>
                </c:pt>
                <c:pt idx="5">
                  <c:v>Lorain</c:v>
                </c:pt>
                <c:pt idx="6">
                  <c:v>Lorain County Sheriff</c:v>
                </c:pt>
                <c:pt idx="7">
                  <c:v>North Ridgeville</c:v>
                </c:pt>
                <c:pt idx="8">
                  <c:v>Oberlin</c:v>
                </c:pt>
                <c:pt idx="9">
                  <c:v>Sheffield Lake</c:v>
                </c:pt>
                <c:pt idx="10">
                  <c:v>South Amherst</c:v>
                </c:pt>
                <c:pt idx="11">
                  <c:v>Vermilion</c:v>
                </c:pt>
                <c:pt idx="12">
                  <c:v>Wellington</c:v>
                </c:pt>
              </c:strCache>
            </c:strRef>
          </c:cat>
          <c:val>
            <c:numRef>
              <c:f>Sheet1!$B$2:$N$2</c:f>
              <c:numCache>
                <c:formatCode>General</c:formatCode>
                <c:ptCount val="13"/>
                <c:pt idx="0">
                  <c:v>2</c:v>
                </c:pt>
                <c:pt idx="1">
                  <c:v>7</c:v>
                </c:pt>
                <c:pt idx="2">
                  <c:v>11</c:v>
                </c:pt>
                <c:pt idx="3">
                  <c:v>126</c:v>
                </c:pt>
                <c:pt idx="4">
                  <c:v>5</c:v>
                </c:pt>
                <c:pt idx="5">
                  <c:v>82</c:v>
                </c:pt>
                <c:pt idx="6">
                  <c:v>37</c:v>
                </c:pt>
                <c:pt idx="7">
                  <c:v>31</c:v>
                </c:pt>
                <c:pt idx="8">
                  <c:v>16</c:v>
                </c:pt>
                <c:pt idx="9">
                  <c:v>15</c:v>
                </c:pt>
                <c:pt idx="10">
                  <c:v>1</c:v>
                </c:pt>
                <c:pt idx="11">
                  <c:v>8</c:v>
                </c:pt>
                <c:pt idx="1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3553-445F-AEFE-257CD6D51EC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Kinship</a:t>
            </a:r>
            <a:r>
              <a:rPr lang="en-US" baseline="0"/>
              <a:t> Care in 2017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9933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Sheet1!$B$1:$M$1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Sheet1!$B$2:$M$2</c:f>
              <c:numCache>
                <c:formatCode>General</c:formatCode>
                <c:ptCount val="12"/>
                <c:pt idx="0">
                  <c:v>160</c:v>
                </c:pt>
                <c:pt idx="1">
                  <c:v>161</c:v>
                </c:pt>
                <c:pt idx="2">
                  <c:v>152</c:v>
                </c:pt>
                <c:pt idx="3">
                  <c:v>165</c:v>
                </c:pt>
                <c:pt idx="4">
                  <c:v>157</c:v>
                </c:pt>
                <c:pt idx="5">
                  <c:v>162</c:v>
                </c:pt>
                <c:pt idx="6">
                  <c:v>156</c:v>
                </c:pt>
                <c:pt idx="7">
                  <c:v>151</c:v>
                </c:pt>
                <c:pt idx="8">
                  <c:v>145</c:v>
                </c:pt>
                <c:pt idx="9">
                  <c:v>154</c:v>
                </c:pt>
                <c:pt idx="10">
                  <c:v>151</c:v>
                </c:pt>
                <c:pt idx="11">
                  <c:v>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A0-4C8F-B6AB-2E5203386C1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1990472"/>
        <c:axId val="311991128"/>
      </c:barChart>
      <c:catAx>
        <c:axId val="311990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1991128"/>
        <c:crosses val="autoZero"/>
        <c:auto val="1"/>
        <c:lblAlgn val="ctr"/>
        <c:lblOffset val="100"/>
        <c:noMultiLvlLbl val="0"/>
      </c:catAx>
      <c:valAx>
        <c:axId val="311991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1990472"/>
        <c:crosses val="autoZero"/>
        <c:crossBetween val="between"/>
      </c:valAx>
      <c:spPr>
        <a:solidFill>
          <a:schemeClr val="accent4">
            <a:lumMod val="20000"/>
            <a:lumOff val="80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Children</a:t>
            </a:r>
            <a:r>
              <a:rPr lang="en-US" baseline="0"/>
              <a:t> Entering and Exiting Custody 2017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1846237328838293E-2"/>
          <c:y val="0.13535353535353536"/>
          <c:w val="0.93202473041309719"/>
          <c:h val="0.7551550147140698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Children entering custody</c:v>
                </c:pt>
                <c:pt idx="1">
                  <c:v>Children exiting custody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103</c:v>
                </c:pt>
                <c:pt idx="1">
                  <c:v>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06-4FAA-91EF-6379E7E5C52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4710240"/>
        <c:axId val="314705976"/>
      </c:barChart>
      <c:catAx>
        <c:axId val="314710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4705976"/>
        <c:crosses val="autoZero"/>
        <c:auto val="1"/>
        <c:lblAlgn val="ctr"/>
        <c:lblOffset val="100"/>
        <c:noMultiLvlLbl val="0"/>
      </c:catAx>
      <c:valAx>
        <c:axId val="314705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4710240"/>
        <c:crosses val="autoZero"/>
        <c:crossBetween val="between"/>
      </c:valAx>
      <c:spPr>
        <a:solidFill>
          <a:schemeClr val="accent4">
            <a:lumMod val="20000"/>
            <a:lumOff val="80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Where</a:t>
            </a:r>
            <a:r>
              <a:rPr lang="en-US" b="1" baseline="0"/>
              <a:t> Children Went When LCCS Custody Ended 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5145357563442399E-2"/>
          <c:y val="0.10119191919191919"/>
          <c:w val="0.94872561017849311"/>
          <c:h val="0.7832862483098703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Sheet1!$B$1:$I$1</c:f>
              <c:strCache>
                <c:ptCount val="8"/>
                <c:pt idx="0">
                  <c:v>Adoption </c:v>
                </c:pt>
                <c:pt idx="1">
                  <c:v>Age</c:v>
                </c:pt>
                <c:pt idx="2">
                  <c:v>Legal Custody to Relative</c:v>
                </c:pt>
                <c:pt idx="3">
                  <c:v>Legal Custody to Non Relative</c:v>
                </c:pt>
                <c:pt idx="4">
                  <c:v>Custody to Non-Removal Parent</c:v>
                </c:pt>
                <c:pt idx="5">
                  <c:v>Living with Relative</c:v>
                </c:pt>
                <c:pt idx="6">
                  <c:v>Living with Non-Relative</c:v>
                </c:pt>
                <c:pt idx="7">
                  <c:v>Returned to Parent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28</c:v>
                </c:pt>
                <c:pt idx="1">
                  <c:v>5</c:v>
                </c:pt>
                <c:pt idx="2">
                  <c:v>16</c:v>
                </c:pt>
                <c:pt idx="3">
                  <c:v>8</c:v>
                </c:pt>
                <c:pt idx="4">
                  <c:v>4</c:v>
                </c:pt>
                <c:pt idx="5">
                  <c:v>24</c:v>
                </c:pt>
                <c:pt idx="6">
                  <c:v>5</c:v>
                </c:pt>
                <c:pt idx="7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95-4803-9294-6661669BF2E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1519352"/>
        <c:axId val="311516072"/>
      </c:barChart>
      <c:catAx>
        <c:axId val="311519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1516072"/>
        <c:crosses val="autoZero"/>
        <c:auto val="1"/>
        <c:lblAlgn val="ctr"/>
        <c:lblOffset val="100"/>
        <c:noMultiLvlLbl val="0"/>
      </c:catAx>
      <c:valAx>
        <c:axId val="311516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1519352"/>
        <c:crosses val="autoZero"/>
        <c:crossBetween val="between"/>
      </c:valAx>
      <c:spPr>
        <a:solidFill>
          <a:schemeClr val="accent4">
            <a:lumMod val="20000"/>
            <a:lumOff val="80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Number of cases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cases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250</c:v>
                </c:pt>
                <c:pt idx="1">
                  <c:v>239</c:v>
                </c:pt>
                <c:pt idx="2">
                  <c:v>150</c:v>
                </c:pt>
                <c:pt idx="3">
                  <c:v>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0B-454E-8DDE-D6EFFF809BE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91163216"/>
        <c:axId val="391164528"/>
      </c:barChart>
      <c:catAx>
        <c:axId val="391163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164528"/>
        <c:crosses val="autoZero"/>
        <c:auto val="1"/>
        <c:lblAlgn val="ctr"/>
        <c:lblOffset val="100"/>
        <c:noMultiLvlLbl val="0"/>
      </c:catAx>
      <c:valAx>
        <c:axId val="391164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163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0.38402</cdr:x>
      <cdr:y>0.45875</cdr:y>
    </cdr:from>
    <cdr:to>
      <cdr:x>0.44881</cdr:x>
      <cdr:y>0.52473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D04836B-2171-4B5D-A0A5-FE4D4BB3AA2D}"/>
            </a:ext>
          </a:extLst>
        </cdr:cNvPr>
        <cdr:cNvSpPr txBox="1"/>
      </cdr:nvSpPr>
      <cdr:spPr>
        <a:xfrm xmlns:a="http://schemas.openxmlformats.org/drawingml/2006/main">
          <a:off x="4382182" y="2354207"/>
          <a:ext cx="739341" cy="3385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b="1" dirty="0"/>
            <a:t>Lorain</a:t>
          </a:r>
        </a:p>
      </cdr:txBody>
    </cdr:sp>
  </cdr:relSizeAnchor>
  <cdr:relSizeAnchor xmlns:cdr="http://schemas.openxmlformats.org/drawingml/2006/chartDrawing">
    <cdr:from>
      <cdr:x>0.60262</cdr:x>
      <cdr:y>0.30083</cdr:y>
    </cdr:from>
    <cdr:to>
      <cdr:x>0.66647</cdr:x>
      <cdr:y>0.36163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719B5A7-CB14-495D-ADF6-D8D56DD5B142}"/>
            </a:ext>
          </a:extLst>
        </cdr:cNvPr>
        <cdr:cNvSpPr txBox="1"/>
      </cdr:nvSpPr>
      <cdr:spPr>
        <a:xfrm xmlns:a="http://schemas.openxmlformats.org/drawingml/2006/main">
          <a:off x="6876717" y="1543825"/>
          <a:ext cx="728614" cy="312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200" b="1" dirty="0"/>
            <a:t>Elyria</a:t>
          </a:r>
        </a:p>
      </cdr:txBody>
    </cdr:sp>
  </cdr:relSizeAnchor>
  <cdr:relSizeAnchor xmlns:cdr="http://schemas.openxmlformats.org/drawingml/2006/chartDrawing">
    <cdr:from>
      <cdr:x>0.6136</cdr:x>
      <cdr:y>0.50403</cdr:y>
    </cdr:from>
    <cdr:to>
      <cdr:x>0.68314</cdr:x>
      <cdr:y>0.54543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7DE06761-BF19-4E30-9E6D-AF3FCD46460D}"/>
            </a:ext>
          </a:extLst>
        </cdr:cNvPr>
        <cdr:cNvSpPr txBox="1"/>
      </cdr:nvSpPr>
      <cdr:spPr>
        <a:xfrm xmlns:a="http://schemas.openxmlformats.org/drawingml/2006/main" rot="1708805">
          <a:off x="7002041" y="2586577"/>
          <a:ext cx="793545" cy="2124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Grafton</a:t>
          </a:r>
        </a:p>
      </cdr:txBody>
    </cdr:sp>
  </cdr:relSizeAnchor>
  <cdr:relSizeAnchor xmlns:cdr="http://schemas.openxmlformats.org/drawingml/2006/chartDrawing">
    <cdr:from>
      <cdr:x>0.49861</cdr:x>
      <cdr:y>0.16515</cdr:y>
    </cdr:from>
    <cdr:to>
      <cdr:x>0.53818</cdr:x>
      <cdr:y>0.31045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1AFF29FC-6168-4840-8310-3CC802E90C81}"/>
            </a:ext>
          </a:extLst>
        </cdr:cNvPr>
        <cdr:cNvSpPr txBox="1"/>
      </cdr:nvSpPr>
      <cdr:spPr>
        <a:xfrm xmlns:a="http://schemas.openxmlformats.org/drawingml/2006/main" rot="16799103">
          <a:off x="5542778" y="994568"/>
          <a:ext cx="745656" cy="4515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Amherst</a:t>
          </a:r>
        </a:p>
      </cdr:txBody>
    </cdr:sp>
  </cdr:relSizeAnchor>
  <cdr:relSizeAnchor xmlns:cdr="http://schemas.openxmlformats.org/drawingml/2006/chartDrawing">
    <cdr:from>
      <cdr:x>0.5241</cdr:x>
      <cdr:y>0.13124</cdr:y>
    </cdr:from>
    <cdr:to>
      <cdr:x>0.55321</cdr:x>
      <cdr:y>0.27654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ACEED7BC-D2B9-4166-97D7-4C42C3102729}"/>
            </a:ext>
          </a:extLst>
        </cdr:cNvPr>
        <cdr:cNvSpPr txBox="1"/>
      </cdr:nvSpPr>
      <cdr:spPr>
        <a:xfrm xmlns:a="http://schemas.openxmlformats.org/drawingml/2006/main" rot="17829902">
          <a:off x="5773967" y="880257"/>
          <a:ext cx="745656" cy="3321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Avon</a:t>
          </a:r>
        </a:p>
      </cdr:txBody>
    </cdr:sp>
  </cdr:relSizeAnchor>
  <cdr:relSizeAnchor xmlns:cdr="http://schemas.openxmlformats.org/drawingml/2006/chartDrawing">
    <cdr:from>
      <cdr:x>0.53461</cdr:x>
      <cdr:y>0.15967</cdr:y>
    </cdr:from>
    <cdr:to>
      <cdr:x>0.56371</cdr:x>
      <cdr:y>0.30497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40F72BAB-542D-4A3D-B719-EE0BE1C9D136}"/>
            </a:ext>
          </a:extLst>
        </cdr:cNvPr>
        <cdr:cNvSpPr txBox="1"/>
      </cdr:nvSpPr>
      <cdr:spPr>
        <a:xfrm xmlns:a="http://schemas.openxmlformats.org/drawingml/2006/main" rot="18318755">
          <a:off x="5893774" y="1026206"/>
          <a:ext cx="745656" cy="3320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Avon Lake</a:t>
          </a:r>
        </a:p>
      </cdr:txBody>
    </cdr:sp>
  </cdr:relSizeAnchor>
  <cdr:relSizeAnchor xmlns:cdr="http://schemas.openxmlformats.org/drawingml/2006/chartDrawing">
    <cdr:from>
      <cdr:x>0.54185</cdr:x>
      <cdr:y>0.16928</cdr:y>
    </cdr:from>
    <cdr:to>
      <cdr:x>0.57418</cdr:x>
      <cdr:y>0.34733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A181D7B8-BA77-4E20-95C0-978D563D349C}"/>
            </a:ext>
          </a:extLst>
        </cdr:cNvPr>
        <cdr:cNvSpPr txBox="1"/>
      </cdr:nvSpPr>
      <cdr:spPr>
        <a:xfrm xmlns:a="http://schemas.openxmlformats.org/drawingml/2006/main" rot="18876294">
          <a:off x="5910892" y="1141099"/>
          <a:ext cx="913724" cy="3689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000" b="1" dirty="0"/>
            <a:t>Columbia Station</a:t>
          </a:r>
        </a:p>
      </cdr:txBody>
    </cdr:sp>
  </cdr:relSizeAnchor>
  <cdr:relSizeAnchor xmlns:cdr="http://schemas.openxmlformats.org/drawingml/2006/chartDrawing">
    <cdr:from>
      <cdr:x>0.59573</cdr:x>
      <cdr:y>0.53799</cdr:y>
    </cdr:from>
    <cdr:to>
      <cdr:x>0.7012</cdr:x>
      <cdr:y>0.5768</cdr:y>
    </cdr:to>
    <cdr:sp macro="" textlink="">
      <cdr:nvSpPr>
        <cdr:cNvPr id="9" name="TextBox 8">
          <a:extLst xmlns:a="http://schemas.openxmlformats.org/drawingml/2006/main">
            <a:ext uri="{FF2B5EF4-FFF2-40B4-BE49-F238E27FC236}">
              <a16:creationId xmlns:a16="http://schemas.microsoft.com/office/drawing/2014/main" id="{43DB187B-1685-4146-9911-1C78039491CD}"/>
            </a:ext>
          </a:extLst>
        </cdr:cNvPr>
        <cdr:cNvSpPr txBox="1"/>
      </cdr:nvSpPr>
      <cdr:spPr>
        <a:xfrm xmlns:a="http://schemas.openxmlformats.org/drawingml/2006/main" rot="1889916">
          <a:off x="6798040" y="2760867"/>
          <a:ext cx="1203553" cy="1991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000" b="1" dirty="0"/>
            <a:t>LaGrange</a:t>
          </a:r>
        </a:p>
      </cdr:txBody>
    </cdr:sp>
  </cdr:relSizeAnchor>
  <cdr:relSizeAnchor xmlns:cdr="http://schemas.openxmlformats.org/drawingml/2006/chartDrawing">
    <cdr:from>
      <cdr:x>0.28859</cdr:x>
      <cdr:y>0.32142</cdr:y>
    </cdr:from>
    <cdr:to>
      <cdr:x>0.42192</cdr:x>
      <cdr:y>0.36411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1C54D1FD-EBFF-4914-A67A-3EF77CB48FAD}"/>
            </a:ext>
          </a:extLst>
        </cdr:cNvPr>
        <cdr:cNvSpPr txBox="1"/>
      </cdr:nvSpPr>
      <cdr:spPr>
        <a:xfrm xmlns:a="http://schemas.openxmlformats.org/drawingml/2006/main" rot="342603">
          <a:off x="3293179" y="1649476"/>
          <a:ext cx="1521474" cy="2190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North Ridgeville</a:t>
          </a:r>
        </a:p>
      </cdr:txBody>
    </cdr:sp>
  </cdr:relSizeAnchor>
  <cdr:relSizeAnchor xmlns:cdr="http://schemas.openxmlformats.org/drawingml/2006/chartDrawing">
    <cdr:from>
      <cdr:x>0.31369</cdr:x>
      <cdr:y>0.29636</cdr:y>
    </cdr:from>
    <cdr:to>
      <cdr:x>0.41915</cdr:x>
      <cdr:y>0.33905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5018F6ED-9D2C-46B8-BA75-848AEFB296C8}"/>
            </a:ext>
          </a:extLst>
        </cdr:cNvPr>
        <cdr:cNvSpPr txBox="1"/>
      </cdr:nvSpPr>
      <cdr:spPr>
        <a:xfrm xmlns:a="http://schemas.openxmlformats.org/drawingml/2006/main" rot="532274">
          <a:off x="3579664" y="1520885"/>
          <a:ext cx="1203440" cy="2190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Oberlin</a:t>
          </a:r>
        </a:p>
      </cdr:txBody>
    </cdr:sp>
  </cdr:relSizeAnchor>
  <cdr:relSizeAnchor xmlns:cdr="http://schemas.openxmlformats.org/drawingml/2006/chartDrawing">
    <cdr:from>
      <cdr:x>0.3442</cdr:x>
      <cdr:y>0.26845</cdr:y>
    </cdr:from>
    <cdr:to>
      <cdr:x>0.45687</cdr:x>
      <cdr:y>0.30856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08CF9CE9-20FF-4AF2-AC23-92B2D513C1A3}"/>
            </a:ext>
          </a:extLst>
        </cdr:cNvPr>
        <cdr:cNvSpPr txBox="1"/>
      </cdr:nvSpPr>
      <cdr:spPr>
        <a:xfrm xmlns:a="http://schemas.openxmlformats.org/drawingml/2006/main" rot="1033175">
          <a:off x="3927732" y="1377651"/>
          <a:ext cx="1285715" cy="2058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Sheffield</a:t>
          </a:r>
          <a:r>
            <a:rPr lang="en-US" sz="1100" b="1" baseline="0" dirty="0"/>
            <a:t> Lake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0.38382</cdr:x>
      <cdr:y>0.25192</cdr:y>
    </cdr:from>
    <cdr:to>
      <cdr:x>0.48928</cdr:x>
      <cdr:y>0.29073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id="{0C58F0A6-1EC7-42F4-98F4-9EC34ADB07F3}"/>
            </a:ext>
          </a:extLst>
        </cdr:cNvPr>
        <cdr:cNvSpPr txBox="1"/>
      </cdr:nvSpPr>
      <cdr:spPr>
        <a:xfrm xmlns:a="http://schemas.openxmlformats.org/drawingml/2006/main" rot="1871064">
          <a:off x="4379875" y="1292794"/>
          <a:ext cx="1203440" cy="1991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Vermilion</a:t>
          </a:r>
        </a:p>
      </cdr:txBody>
    </cdr:sp>
  </cdr:relSizeAnchor>
  <cdr:relSizeAnchor xmlns:cdr="http://schemas.openxmlformats.org/drawingml/2006/chartDrawing">
    <cdr:from>
      <cdr:x>0.39864</cdr:x>
      <cdr:y>0.23373</cdr:y>
    </cdr:from>
    <cdr:to>
      <cdr:x>0.5041</cdr:x>
      <cdr:y>0.28288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:a16="http://schemas.microsoft.com/office/drawing/2014/main" id="{D46A3012-1A5B-4A1F-B2B7-EA2203288FAD}"/>
            </a:ext>
          </a:extLst>
        </cdr:cNvPr>
        <cdr:cNvSpPr txBox="1"/>
      </cdr:nvSpPr>
      <cdr:spPr>
        <a:xfrm xmlns:a="http://schemas.openxmlformats.org/drawingml/2006/main" rot="2240183">
          <a:off x="4549041" y="1199448"/>
          <a:ext cx="1203440" cy="2522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Wellington</a:t>
          </a:r>
        </a:p>
      </cdr:txBody>
    </cdr:sp>
  </cdr:relSizeAnchor>
  <cdr:relSizeAnchor xmlns:cdr="http://schemas.openxmlformats.org/drawingml/2006/chartDrawing">
    <cdr:from>
      <cdr:x>0.46655</cdr:x>
      <cdr:y>0.15007</cdr:y>
    </cdr:from>
    <cdr:to>
      <cdr:x>0.49472</cdr:x>
      <cdr:y>0.36654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A821149E-4D1D-4AF9-8624-FE6E756DF73D}"/>
            </a:ext>
          </a:extLst>
        </cdr:cNvPr>
        <cdr:cNvSpPr txBox="1"/>
      </cdr:nvSpPr>
      <cdr:spPr>
        <a:xfrm xmlns:a="http://schemas.openxmlformats.org/drawingml/2006/main" rot="4152335">
          <a:off x="4929255" y="1164833"/>
          <a:ext cx="1110890" cy="3214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Other Counties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0.27916</cdr:x>
      <cdr:y>0.2603</cdr:y>
    </cdr:from>
    <cdr:to>
      <cdr:x>0.39289</cdr:x>
      <cdr:y>0.34188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A0D897AC-6BA1-46FF-B5D2-7E89990668B2}"/>
            </a:ext>
          </a:extLst>
        </cdr:cNvPr>
        <cdr:cNvSpPr txBox="1"/>
      </cdr:nvSpPr>
      <cdr:spPr>
        <a:xfrm xmlns:a="http://schemas.openxmlformats.org/drawingml/2006/main">
          <a:off x="2417885" y="1636346"/>
          <a:ext cx="985064" cy="5128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/>
            <a:t>Social Service</a:t>
          </a:r>
          <a:r>
            <a:rPr lang="en-US" sz="1100" b="1" baseline="0" dirty="0"/>
            <a:t> Personnel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0.22558</cdr:x>
      <cdr:y>0.47009</cdr:y>
    </cdr:from>
    <cdr:to>
      <cdr:x>0.33115</cdr:x>
      <cdr:y>0.61554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918E8CDC-E1F4-4F92-988D-8BFCD4B6AD73}"/>
            </a:ext>
          </a:extLst>
        </cdr:cNvPr>
        <cdr:cNvSpPr txBox="1"/>
      </cdr:nvSpPr>
      <cdr:spPr>
        <a:xfrm xmlns:a="http://schemas.openxmlformats.org/drawingml/2006/main">
          <a:off x="1953846" y="295519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School</a:t>
          </a:r>
        </a:p>
      </cdr:txBody>
    </cdr:sp>
  </cdr:relSizeAnchor>
  <cdr:relSizeAnchor xmlns:cdr="http://schemas.openxmlformats.org/drawingml/2006/chartDrawing">
    <cdr:from>
      <cdr:x>0.40417</cdr:x>
      <cdr:y>0.56851</cdr:y>
    </cdr:from>
    <cdr:to>
      <cdr:x>0.50974</cdr:x>
      <cdr:y>0.71396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ED249432-E9D9-45E3-A89B-C8BDD1F49B4F}"/>
            </a:ext>
          </a:extLst>
        </cdr:cNvPr>
        <cdr:cNvSpPr txBox="1"/>
      </cdr:nvSpPr>
      <cdr:spPr>
        <a:xfrm xmlns:a="http://schemas.openxmlformats.org/drawingml/2006/main">
          <a:off x="3500641" y="357391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Parent</a:t>
          </a:r>
        </a:p>
      </cdr:txBody>
    </cdr:sp>
  </cdr:relSizeAnchor>
  <cdr:relSizeAnchor xmlns:cdr="http://schemas.openxmlformats.org/drawingml/2006/chartDrawing">
    <cdr:from>
      <cdr:x>0.54421</cdr:x>
      <cdr:y>0.55815</cdr:y>
    </cdr:from>
    <cdr:to>
      <cdr:x>0.64979</cdr:x>
      <cdr:y>0.7036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45BA19D7-A7E2-47CF-97AB-1D9DEE5D3B97}"/>
            </a:ext>
          </a:extLst>
        </cdr:cNvPr>
        <cdr:cNvSpPr txBox="1"/>
      </cdr:nvSpPr>
      <cdr:spPr>
        <a:xfrm xmlns:a="http://schemas.openxmlformats.org/drawingml/2006/main">
          <a:off x="4713655" y="350878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Mental Health</a:t>
          </a:r>
        </a:p>
        <a:p xmlns:a="http://schemas.openxmlformats.org/drawingml/2006/main">
          <a:r>
            <a:rPr lang="en-US" sz="1100" b="1" dirty="0"/>
            <a:t>Professional</a:t>
          </a:r>
        </a:p>
      </cdr:txBody>
    </cdr:sp>
  </cdr:relSizeAnchor>
  <cdr:relSizeAnchor xmlns:cdr="http://schemas.openxmlformats.org/drawingml/2006/chartDrawing">
    <cdr:from>
      <cdr:x>0.65662</cdr:x>
      <cdr:y>0.54004</cdr:y>
    </cdr:from>
    <cdr:to>
      <cdr:x>0.76219</cdr:x>
      <cdr:y>0.62152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C858321E-1799-435F-967E-CEFDCBBDDE51}"/>
            </a:ext>
          </a:extLst>
        </cdr:cNvPr>
        <cdr:cNvSpPr txBox="1"/>
      </cdr:nvSpPr>
      <cdr:spPr>
        <a:xfrm xmlns:a="http://schemas.openxmlformats.org/drawingml/2006/main" rot="1483939">
          <a:off x="6904787" y="2864660"/>
          <a:ext cx="1110132" cy="4322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Medical </a:t>
          </a:r>
        </a:p>
        <a:p xmlns:a="http://schemas.openxmlformats.org/drawingml/2006/main">
          <a:r>
            <a:rPr lang="en-US" sz="1100" b="1" dirty="0"/>
            <a:t>Professional</a:t>
          </a:r>
        </a:p>
      </cdr:txBody>
    </cdr:sp>
  </cdr:relSizeAnchor>
  <cdr:relSizeAnchor xmlns:cdr="http://schemas.openxmlformats.org/drawingml/2006/chartDrawing">
    <cdr:from>
      <cdr:x>0.66565</cdr:x>
      <cdr:y>0.44578</cdr:y>
    </cdr:from>
    <cdr:to>
      <cdr:x>0.77122</cdr:x>
      <cdr:y>0.59124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5B4CB91B-D4F5-4082-86CB-FFABFEA03EC3}"/>
            </a:ext>
          </a:extLst>
        </cdr:cNvPr>
        <cdr:cNvSpPr txBox="1"/>
      </cdr:nvSpPr>
      <cdr:spPr>
        <a:xfrm xmlns:a="http://schemas.openxmlformats.org/drawingml/2006/main" rot="703912">
          <a:off x="6999726" y="2364633"/>
          <a:ext cx="1110132" cy="7715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Law Enforcement</a:t>
          </a:r>
        </a:p>
      </cdr:txBody>
    </cdr:sp>
  </cdr:relSizeAnchor>
  <cdr:relSizeAnchor xmlns:cdr="http://schemas.openxmlformats.org/drawingml/2006/chartDrawing">
    <cdr:from>
      <cdr:x>0.83283</cdr:x>
      <cdr:y>0.39946</cdr:y>
    </cdr:from>
    <cdr:to>
      <cdr:x>0.90709</cdr:x>
      <cdr:y>0.48493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F406DEB4-3700-4CA2-906D-828D128FF43C}"/>
            </a:ext>
          </a:extLst>
        </cdr:cNvPr>
        <cdr:cNvSpPr txBox="1"/>
      </cdr:nvSpPr>
      <cdr:spPr>
        <a:xfrm xmlns:a="http://schemas.openxmlformats.org/drawingml/2006/main">
          <a:off x="8757684" y="2118919"/>
          <a:ext cx="780888" cy="4533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Friend</a:t>
          </a:r>
        </a:p>
        <a:p xmlns:a="http://schemas.openxmlformats.org/drawingml/2006/main">
          <a:r>
            <a:rPr lang="en-US" sz="1100" b="1" dirty="0"/>
            <a:t>Neighbor</a:t>
          </a:r>
        </a:p>
      </cdr:txBody>
    </cdr:sp>
  </cdr:relSizeAnchor>
  <cdr:relSizeAnchor xmlns:cdr="http://schemas.openxmlformats.org/drawingml/2006/chartDrawing">
    <cdr:from>
      <cdr:x>0.7108</cdr:x>
      <cdr:y>0.31946</cdr:y>
    </cdr:from>
    <cdr:to>
      <cdr:x>0.81637</cdr:x>
      <cdr:y>0.46492</cdr:y>
    </cdr:to>
    <cdr:sp macro="" textlink="">
      <cdr:nvSpPr>
        <cdr:cNvPr id="9" name="TextBox 8">
          <a:extLst xmlns:a="http://schemas.openxmlformats.org/drawingml/2006/main">
            <a:ext uri="{FF2B5EF4-FFF2-40B4-BE49-F238E27FC236}">
              <a16:creationId xmlns:a16="http://schemas.microsoft.com/office/drawing/2014/main" id="{8540A5CD-2C2C-48B6-A0E5-84378F36D196}"/>
            </a:ext>
          </a:extLst>
        </cdr:cNvPr>
        <cdr:cNvSpPr txBox="1"/>
      </cdr:nvSpPr>
      <cdr:spPr>
        <a:xfrm xmlns:a="http://schemas.openxmlformats.org/drawingml/2006/main">
          <a:off x="7474450" y="1694601"/>
          <a:ext cx="1110131" cy="7715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Family</a:t>
          </a:r>
        </a:p>
      </cdr:txBody>
    </cdr:sp>
  </cdr:relSizeAnchor>
  <cdr:relSizeAnchor xmlns:cdr="http://schemas.openxmlformats.org/drawingml/2006/chartDrawing">
    <cdr:from>
      <cdr:x>0.79832</cdr:x>
      <cdr:y>0.20725</cdr:y>
    </cdr:from>
    <cdr:to>
      <cdr:x>0.90389</cdr:x>
      <cdr:y>0.25387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319A5A51-1954-4459-AAC5-8E4FEC995838}"/>
            </a:ext>
          </a:extLst>
        </cdr:cNvPr>
        <cdr:cNvSpPr txBox="1"/>
      </cdr:nvSpPr>
      <cdr:spPr>
        <a:xfrm xmlns:a="http://schemas.openxmlformats.org/drawingml/2006/main">
          <a:off x="8394788" y="1099341"/>
          <a:ext cx="1110132" cy="2472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Daycare Staff</a:t>
          </a:r>
        </a:p>
      </cdr:txBody>
    </cdr:sp>
  </cdr:relSizeAnchor>
  <cdr:relSizeAnchor xmlns:cdr="http://schemas.openxmlformats.org/drawingml/2006/chartDrawing">
    <cdr:from>
      <cdr:x>0.65184</cdr:x>
      <cdr:y>0.22681</cdr:y>
    </cdr:from>
    <cdr:to>
      <cdr:x>0.75741</cdr:x>
      <cdr:y>0.27084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8D69F65D-99ED-490E-9783-445ABA4201FD}"/>
            </a:ext>
          </a:extLst>
        </cdr:cNvPr>
        <cdr:cNvSpPr txBox="1"/>
      </cdr:nvSpPr>
      <cdr:spPr>
        <a:xfrm xmlns:a="http://schemas.openxmlformats.org/drawingml/2006/main" rot="20505074">
          <a:off x="6854447" y="1203136"/>
          <a:ext cx="1110132" cy="2335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Court</a:t>
          </a:r>
        </a:p>
      </cdr:txBody>
    </cdr:sp>
  </cdr:relSizeAnchor>
  <cdr:relSizeAnchor xmlns:cdr="http://schemas.openxmlformats.org/drawingml/2006/chartDrawing">
    <cdr:from>
      <cdr:x>0.51018</cdr:x>
      <cdr:y>0.22219</cdr:y>
    </cdr:from>
    <cdr:to>
      <cdr:x>0.61575</cdr:x>
      <cdr:y>0.36764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8CA11C5A-D15E-4586-A450-5F5FBC8496E5}"/>
            </a:ext>
          </a:extLst>
        </cdr:cNvPr>
        <cdr:cNvSpPr txBox="1"/>
      </cdr:nvSpPr>
      <cdr:spPr>
        <a:xfrm xmlns:a="http://schemas.openxmlformats.org/drawingml/2006/main">
          <a:off x="5364805" y="1178610"/>
          <a:ext cx="1110132" cy="7715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Anonymous</a:t>
          </a:r>
        </a:p>
      </cdr:txBody>
    </cdr:sp>
  </cdr:relSizeAnchor>
  <cdr:relSizeAnchor xmlns:cdr="http://schemas.openxmlformats.org/drawingml/2006/chartDrawing">
    <cdr:from>
      <cdr:x>0.44692</cdr:x>
      <cdr:y>0.20751</cdr:y>
    </cdr:from>
    <cdr:to>
      <cdr:x>0.5146</cdr:x>
      <cdr:y>0.2619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id="{576B1A77-A3B9-424D-8EDE-2F613963652B}"/>
            </a:ext>
          </a:extLst>
        </cdr:cNvPr>
        <cdr:cNvSpPr txBox="1"/>
      </cdr:nvSpPr>
      <cdr:spPr>
        <a:xfrm xmlns:a="http://schemas.openxmlformats.org/drawingml/2006/main">
          <a:off x="4699606" y="1100764"/>
          <a:ext cx="711696" cy="2885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Other</a:t>
          </a:r>
        </a:p>
      </cdr:txBody>
    </cdr:sp>
  </cdr:relSizeAnchor>
  <cdr:relSizeAnchor xmlns:cdr="http://schemas.openxmlformats.org/drawingml/2006/chartDrawing">
    <cdr:from>
      <cdr:x>0.37165</cdr:x>
      <cdr:y>0.07573</cdr:y>
    </cdr:from>
    <cdr:to>
      <cdr:x>0.47722</cdr:x>
      <cdr:y>0.22118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:a16="http://schemas.microsoft.com/office/drawing/2014/main" id="{3BC76DE0-4170-4845-B502-FFBF7DB3D73E}"/>
            </a:ext>
          </a:extLst>
        </cdr:cNvPr>
        <cdr:cNvSpPr txBox="1"/>
      </cdr:nvSpPr>
      <cdr:spPr>
        <a:xfrm xmlns:a="http://schemas.openxmlformats.org/drawingml/2006/main">
          <a:off x="3908095" y="401709"/>
          <a:ext cx="1110132" cy="7715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Victim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0.47793</cdr:x>
      <cdr:y>0.06564</cdr:y>
    </cdr:from>
    <cdr:to>
      <cdr:x>0.56489</cdr:x>
      <cdr:y>0.11785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39F6FCC-7289-4C16-A123-CED66E3B9C8F}"/>
            </a:ext>
          </a:extLst>
        </cdr:cNvPr>
        <cdr:cNvSpPr txBox="1"/>
      </cdr:nvSpPr>
      <cdr:spPr>
        <a:xfrm xmlns:a="http://schemas.openxmlformats.org/drawingml/2006/main">
          <a:off x="5025705" y="369115"/>
          <a:ext cx="914400" cy="2936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Amherst</a:t>
          </a:r>
        </a:p>
      </cdr:txBody>
    </cdr:sp>
  </cdr:relSizeAnchor>
  <cdr:relSizeAnchor xmlns:cdr="http://schemas.openxmlformats.org/drawingml/2006/chartDrawing">
    <cdr:from>
      <cdr:x>0.51666</cdr:x>
      <cdr:y>0.10667</cdr:y>
    </cdr:from>
    <cdr:to>
      <cdr:x>0.539</cdr:x>
      <cdr:y>0.26928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C3D5B38C-8561-40E0-BC50-F8491126BC9C}"/>
            </a:ext>
          </a:extLst>
        </cdr:cNvPr>
        <cdr:cNvSpPr txBox="1"/>
      </cdr:nvSpPr>
      <cdr:spPr>
        <a:xfrm xmlns:a="http://schemas.openxmlformats.org/drawingml/2006/main" rot="17634459">
          <a:off x="5093255" y="939567"/>
          <a:ext cx="914400" cy="2348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Avon</a:t>
          </a:r>
        </a:p>
      </cdr:txBody>
    </cdr:sp>
  </cdr:relSizeAnchor>
  <cdr:relSizeAnchor xmlns:cdr="http://schemas.openxmlformats.org/drawingml/2006/chartDrawing">
    <cdr:from>
      <cdr:x>0.53218</cdr:x>
      <cdr:y>0.16261</cdr:y>
    </cdr:from>
    <cdr:to>
      <cdr:x>0.5585</cdr:x>
      <cdr:y>0.32522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A3045B94-51D9-45A0-9A95-9E2A3797C190}"/>
            </a:ext>
          </a:extLst>
        </cdr:cNvPr>
        <cdr:cNvSpPr txBox="1"/>
      </cdr:nvSpPr>
      <cdr:spPr>
        <a:xfrm xmlns:a="http://schemas.openxmlformats.org/drawingml/2006/main" rot="18397085">
          <a:off x="5277374" y="1233182"/>
          <a:ext cx="914400" cy="2768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Avon Lake</a:t>
          </a:r>
        </a:p>
      </cdr:txBody>
    </cdr:sp>
  </cdr:relSizeAnchor>
  <cdr:relSizeAnchor xmlns:cdr="http://schemas.openxmlformats.org/drawingml/2006/chartDrawing">
    <cdr:from>
      <cdr:x>0.64307</cdr:x>
      <cdr:y>0.31478</cdr:y>
    </cdr:from>
    <cdr:to>
      <cdr:x>0.73002</cdr:x>
      <cdr:y>0.47739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74AC2A91-BC96-4F90-AE75-B5D62688B6DA}"/>
            </a:ext>
          </a:extLst>
        </cdr:cNvPr>
        <cdr:cNvSpPr txBox="1"/>
      </cdr:nvSpPr>
      <cdr:spPr>
        <a:xfrm xmlns:a="http://schemas.openxmlformats.org/drawingml/2006/main">
          <a:off x="6762226" y="177007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Elyria</a:t>
          </a:r>
        </a:p>
      </cdr:txBody>
    </cdr:sp>
  </cdr:relSizeAnchor>
  <cdr:relSizeAnchor xmlns:cdr="http://schemas.openxmlformats.org/drawingml/2006/chartDrawing">
    <cdr:from>
      <cdr:x>0.6021</cdr:x>
      <cdr:y>0.60404</cdr:y>
    </cdr:from>
    <cdr:to>
      <cdr:x>0.68906</cdr:x>
      <cdr:y>0.65547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44586078-A010-41ED-BF1C-999C5978CD0A}"/>
            </a:ext>
          </a:extLst>
        </cdr:cNvPr>
        <cdr:cNvSpPr txBox="1"/>
      </cdr:nvSpPr>
      <cdr:spPr>
        <a:xfrm xmlns:a="http://schemas.openxmlformats.org/drawingml/2006/main" rot="2484879">
          <a:off x="6331451" y="3396710"/>
          <a:ext cx="914400" cy="2891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LaGrange</a:t>
          </a:r>
        </a:p>
      </cdr:txBody>
    </cdr:sp>
  </cdr:relSizeAnchor>
  <cdr:relSizeAnchor xmlns:cdr="http://schemas.openxmlformats.org/drawingml/2006/chartDrawing">
    <cdr:from>
      <cdr:x>0.41012</cdr:x>
      <cdr:y>0.5</cdr:y>
    </cdr:from>
    <cdr:to>
      <cdr:x>0.49707</cdr:x>
      <cdr:y>0.55794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84A70C19-F712-4B52-B954-B95179F4E4FC}"/>
            </a:ext>
          </a:extLst>
        </cdr:cNvPr>
        <cdr:cNvSpPr txBox="1"/>
      </cdr:nvSpPr>
      <cdr:spPr>
        <a:xfrm xmlns:a="http://schemas.openxmlformats.org/drawingml/2006/main">
          <a:off x="4312641" y="2811645"/>
          <a:ext cx="914400" cy="3258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Lorain</a:t>
          </a:r>
        </a:p>
      </cdr:txBody>
    </cdr:sp>
  </cdr:relSizeAnchor>
  <cdr:relSizeAnchor xmlns:cdr="http://schemas.openxmlformats.org/drawingml/2006/chartDrawing">
    <cdr:from>
      <cdr:x>0.25854</cdr:x>
      <cdr:y>0.41771</cdr:y>
    </cdr:from>
    <cdr:to>
      <cdr:x>0.3455</cdr:x>
      <cdr:y>0.47589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DE9187BA-C631-489B-A554-582B7EA1258D}"/>
            </a:ext>
          </a:extLst>
        </cdr:cNvPr>
        <cdr:cNvSpPr txBox="1"/>
      </cdr:nvSpPr>
      <cdr:spPr>
        <a:xfrm xmlns:a="http://schemas.openxmlformats.org/drawingml/2006/main">
          <a:off x="2718732" y="2348917"/>
          <a:ext cx="914400" cy="3271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Sheriff</a:t>
          </a:r>
        </a:p>
      </cdr:txBody>
    </cdr:sp>
  </cdr:relSizeAnchor>
  <cdr:relSizeAnchor xmlns:cdr="http://schemas.openxmlformats.org/drawingml/2006/chartDrawing">
    <cdr:from>
      <cdr:x>0.25934</cdr:x>
      <cdr:y>0.30583</cdr:y>
    </cdr:from>
    <cdr:to>
      <cdr:x>0.36704</cdr:x>
      <cdr:y>0.36401</cdr:y>
    </cdr:to>
    <cdr:sp macro="" textlink="">
      <cdr:nvSpPr>
        <cdr:cNvPr id="9" name="TextBox 8">
          <a:extLst xmlns:a="http://schemas.openxmlformats.org/drawingml/2006/main">
            <a:ext uri="{FF2B5EF4-FFF2-40B4-BE49-F238E27FC236}">
              <a16:creationId xmlns:a16="http://schemas.microsoft.com/office/drawing/2014/main" id="{F6932D52-BA9A-4C38-BA1D-5AE36578B184}"/>
            </a:ext>
          </a:extLst>
        </cdr:cNvPr>
        <cdr:cNvSpPr txBox="1"/>
      </cdr:nvSpPr>
      <cdr:spPr>
        <a:xfrm xmlns:a="http://schemas.openxmlformats.org/drawingml/2006/main">
          <a:off x="2727121" y="1719743"/>
          <a:ext cx="1132514" cy="3271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North Ridgeville</a:t>
          </a:r>
        </a:p>
      </cdr:txBody>
    </cdr:sp>
  </cdr:relSizeAnchor>
  <cdr:relSizeAnchor xmlns:cdr="http://schemas.openxmlformats.org/drawingml/2006/chartDrawing">
    <cdr:from>
      <cdr:x>0.32635</cdr:x>
      <cdr:y>0.25659</cdr:y>
    </cdr:from>
    <cdr:to>
      <cdr:x>0.41331</cdr:x>
      <cdr:y>0.30881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8EE9FF22-1693-424C-9571-1BEBDB40A60C}"/>
            </a:ext>
          </a:extLst>
        </cdr:cNvPr>
        <cdr:cNvSpPr txBox="1"/>
      </cdr:nvSpPr>
      <cdr:spPr>
        <a:xfrm xmlns:a="http://schemas.openxmlformats.org/drawingml/2006/main" rot="1550578">
          <a:off x="3431798" y="1442906"/>
          <a:ext cx="914400" cy="2936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Oberlin</a:t>
          </a:r>
        </a:p>
      </cdr:txBody>
    </cdr:sp>
  </cdr:relSizeAnchor>
  <cdr:relSizeAnchor xmlns:cdr="http://schemas.openxmlformats.org/drawingml/2006/chartDrawing">
    <cdr:from>
      <cdr:x>0.36943</cdr:x>
      <cdr:y>0.24018</cdr:y>
    </cdr:from>
    <cdr:to>
      <cdr:x>0.46516</cdr:x>
      <cdr:y>0.28494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DFAFB375-5C15-4B0A-BAD8-82C7134F9ED4}"/>
            </a:ext>
          </a:extLst>
        </cdr:cNvPr>
        <cdr:cNvSpPr txBox="1"/>
      </cdr:nvSpPr>
      <cdr:spPr>
        <a:xfrm xmlns:a="http://schemas.openxmlformats.org/drawingml/2006/main" rot="2373580">
          <a:off x="3884802" y="1350627"/>
          <a:ext cx="1006679" cy="2516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Sheffield Lake</a:t>
          </a:r>
        </a:p>
      </cdr:txBody>
    </cdr:sp>
  </cdr:relSizeAnchor>
  <cdr:relSizeAnchor xmlns:cdr="http://schemas.openxmlformats.org/drawingml/2006/chartDrawing">
    <cdr:from>
      <cdr:x>0.31917</cdr:x>
      <cdr:y>0.07758</cdr:y>
    </cdr:from>
    <cdr:to>
      <cdr:x>0.4173</cdr:x>
      <cdr:y>0.11636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176788DB-8F07-46DB-8D69-CEC607C45D31}"/>
            </a:ext>
          </a:extLst>
        </cdr:cNvPr>
        <cdr:cNvSpPr txBox="1"/>
      </cdr:nvSpPr>
      <cdr:spPr>
        <a:xfrm xmlns:a="http://schemas.openxmlformats.org/drawingml/2006/main">
          <a:off x="3356296" y="436227"/>
          <a:ext cx="1031846" cy="2181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South Amherst</a:t>
          </a:r>
        </a:p>
      </cdr:txBody>
    </cdr:sp>
  </cdr:relSizeAnchor>
  <cdr:relSizeAnchor xmlns:cdr="http://schemas.openxmlformats.org/drawingml/2006/chartDrawing">
    <cdr:from>
      <cdr:x>0.44197</cdr:x>
      <cdr:y>0.17415</cdr:y>
    </cdr:from>
    <cdr:to>
      <cdr:x>0.4674</cdr:x>
      <cdr:y>0.33676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id="{954A039D-8815-4BFA-BB54-9D9E826A257E}"/>
            </a:ext>
          </a:extLst>
        </cdr:cNvPr>
        <cdr:cNvSpPr txBox="1"/>
      </cdr:nvSpPr>
      <cdr:spPr>
        <a:xfrm xmlns:a="http://schemas.openxmlformats.org/drawingml/2006/main" rot="3132236">
          <a:off x="4324104" y="1302820"/>
          <a:ext cx="914400" cy="2673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Vermilion</a:t>
          </a:r>
        </a:p>
      </cdr:txBody>
    </cdr:sp>
  </cdr:relSizeAnchor>
  <cdr:relSizeAnchor xmlns:cdr="http://schemas.openxmlformats.org/drawingml/2006/chartDrawing">
    <cdr:from>
      <cdr:x>0.47447</cdr:x>
      <cdr:y>0.182</cdr:y>
    </cdr:from>
    <cdr:to>
      <cdr:x>0.4992</cdr:x>
      <cdr:y>0.34461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:a16="http://schemas.microsoft.com/office/drawing/2014/main" id="{9D3240B1-0FE9-4072-8977-58359C394AEE}"/>
            </a:ext>
          </a:extLst>
        </cdr:cNvPr>
        <cdr:cNvSpPr txBox="1"/>
      </cdr:nvSpPr>
      <cdr:spPr>
        <a:xfrm xmlns:a="http://schemas.openxmlformats.org/drawingml/2006/main" rot="4772007">
          <a:off x="4662181" y="1350629"/>
          <a:ext cx="914400" cy="2600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Wellington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EFC69-E13C-44FC-BF38-077B6CDFB8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05596A-8BDF-4BB3-944B-558B55D2AD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DFF41-E7F6-4B2B-9BB7-7B9B6801D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3745-069E-466A-A7FC-B54515E3072F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4F1CF-F747-415C-B158-02B11B367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E9806-93DB-44F1-A657-88AA9F802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A61D-900E-4603-93E5-F64FF5903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27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C268C-2B58-484A-9A7F-416D116E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A1BB6A-04E6-4878-AB44-4DF1E87D62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096D3-3D7F-4F03-B4ED-CB64E36A8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3745-069E-466A-A7FC-B54515E3072F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D39FE-5790-4CAD-BEBB-1D139945B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FFB32-F610-449C-8566-59F0D392D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A61D-900E-4603-93E5-F64FF5903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31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E19FE7-56A8-46DA-9469-945168A542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073928-7C9E-4315-8D6F-413EF01FBB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39CA3-CF8E-4F1F-8543-62154A664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3745-069E-466A-A7FC-B54515E3072F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F275E-BB0C-4692-A72D-F867EEF8C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5E48A-5AEF-4DAC-B4BF-82560D80F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A61D-900E-4603-93E5-F64FF5903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49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A0ED5-E22C-4295-A2CC-E6793EE17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EBDFD-510E-4257-ADAA-DEE88D56F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377BC-12CB-47D2-9869-D52C503E5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3745-069E-466A-A7FC-B54515E3072F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205CB-735D-4ECB-886D-7D8AB3ED9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8350D-ECB9-456C-8ADF-5BB4054BC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A61D-900E-4603-93E5-F64FF5903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7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3CBAC-44FC-4BF6-9169-BE43571CC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F33B2A-3600-428F-82C7-0E054AE98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B084E-6091-4D9F-B6F7-6153B3694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3745-069E-466A-A7FC-B54515E3072F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676CD2-8F27-4A4B-ADA7-CF8D1AC36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90A4F-3387-4617-A4E7-EDC2E2C9A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A61D-900E-4603-93E5-F64FF5903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D48D5-01E8-4422-955E-4A5A2B34A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422CD-13A3-47AD-B901-103801D760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818E11-9D2B-4128-8B99-1BA746E22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73E9B2-2DED-4F66-AA53-F468222BE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3745-069E-466A-A7FC-B54515E3072F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47C45-DD79-4740-9352-69CBE5155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91C6CB-DDC0-41F5-AC85-C1CEFA8F5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A61D-900E-4603-93E5-F64FF5903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31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A0ACF-26BC-4954-9AD4-BD9AC91F5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D03377-9389-4B45-B3F8-349482B01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B44F15-4228-4C63-B252-9DE1AC181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3B84A4-D20F-4019-89F3-4E3F66C13D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CA355A-F776-4DE0-A79A-47FCEBC132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463226-FB5F-4564-933C-BA1B7EF80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3745-069E-466A-A7FC-B54515E3072F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B2B10E-409E-4D71-8239-099F137B7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A694BF-AEB3-4DE7-97AE-B23108156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A61D-900E-4603-93E5-F64FF5903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48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51184-5D65-4929-8B6C-8C2D44FA7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596E28-F97C-4A41-B6D0-BEB4B5D88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3745-069E-466A-A7FC-B54515E3072F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917A3C-6380-4730-AA5B-60AD7B874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563B2B-D5EB-455D-9699-B96ADE037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A61D-900E-4603-93E5-F64FF5903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66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0E1CF1-0ED4-4AD4-8913-74FA8A6D4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3745-069E-466A-A7FC-B54515E3072F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C0BFFE-5AFD-4953-8730-29E5E5E99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9CB03B-CC7F-4553-90B9-DBB14809F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A61D-900E-4603-93E5-F64FF5903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92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044A4-60A1-4C12-9E41-57BFEF7CC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74D12-2473-4F17-8E22-0F2ED49AD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5D519C-50D8-43B2-8B01-90A486243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F2BFC0-DD76-4711-8489-E445D4B3D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3745-069E-466A-A7FC-B54515E3072F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658D46-255F-4277-8BE0-DBE4C4B3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74A8D9-9657-47D1-A93F-A51EB7AF5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A61D-900E-4603-93E5-F64FF5903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334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AC528-01DA-4860-AD93-F0580F4A5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83F19B-E2D7-442C-83E9-CB837AE338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31EA1F-0ABF-4484-841D-D5B4C5C73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9FA0FB-20DE-41B1-8564-8FDD3B324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3745-069E-466A-A7FC-B54515E3072F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B4AE09-275B-4520-8C73-014EEF36D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D8E50C-0415-4AA9-8569-16C95C9D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0A61D-900E-4603-93E5-F64FF5903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444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FA0752-2CA1-48EE-8B95-53259B00D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14271B-13D6-41BD-B425-14DE74594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2B3AF-0A6C-48EC-BB32-D4CCCC8D0A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A3745-069E-466A-A7FC-B54515E3072F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7B821-4882-41DD-8CAD-E705D4AD0A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213CE-1DD9-48E2-A92C-1742F1D83D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0A61D-900E-4603-93E5-F64FF5903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851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500D0-2A4C-4B71-A3D2-7A4952D869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Lorain County Children Services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3C4ED2-AF9D-4FB5-AA3A-E3A7351107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42792"/>
            <a:ext cx="9144000" cy="1115008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+mj-lt"/>
                <a:cs typeface="Times New Roman" panose="02020603050405020304" pitchFamily="18" charset="0"/>
              </a:rPr>
              <a:t>2017 Data</a:t>
            </a:r>
          </a:p>
        </p:txBody>
      </p:sp>
      <p:pic>
        <p:nvPicPr>
          <p:cNvPr id="1027" name="Picture 3" descr="logoforprint">
            <a:extLst>
              <a:ext uri="{FF2B5EF4-FFF2-40B4-BE49-F238E27FC236}">
                <a16:creationId xmlns:a16="http://schemas.microsoft.com/office/drawing/2014/main" id="{545C7FDF-685F-46FF-96CF-6FFCF4A06B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360176"/>
            <a:ext cx="1087438" cy="119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3413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A7ABD-3254-4F35-A2C7-3C2E81985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Throughout 2017, many children went to live with Family/Friends while their parents worked on a case plan.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0A3F42E-168E-4FD2-BA44-4AAD992E83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5661376"/>
              </p:ext>
            </p:extLst>
          </p:nvPr>
        </p:nvGraphicFramePr>
        <p:xfrm>
          <a:off x="838200" y="1690688"/>
          <a:ext cx="10515600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0507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65B03-6DAD-41F2-88DC-E1452EA0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12426"/>
          </a:xfrm>
        </p:spPr>
        <p:txBody>
          <a:bodyPr>
            <a:normAutofit fontScale="90000"/>
          </a:bodyPr>
          <a:lstStyle/>
          <a:p>
            <a:r>
              <a:rPr lang="en-US" dirty="0"/>
              <a:t>On January 1, 2017 LCCS had 104 children in custody. On December 31, 2017 LCCS had 103 children in custody.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287C181-234C-47C8-ADEB-FE796A3097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2677052"/>
              </p:ext>
            </p:extLst>
          </p:nvPr>
        </p:nvGraphicFramePr>
        <p:xfrm>
          <a:off x="838200" y="2077551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2464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7AE1963-EF32-4A41-A0A9-4BBD668B69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5283919"/>
              </p:ext>
            </p:extLst>
          </p:nvPr>
        </p:nvGraphicFramePr>
        <p:xfrm>
          <a:off x="838200" y="679508"/>
          <a:ext cx="10515600" cy="5497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0540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Case Reopening</a:t>
            </a:r>
            <a:br>
              <a:rPr lang="en-US" dirty="0"/>
            </a:br>
            <a:r>
              <a:rPr lang="en-US" sz="1400" dirty="0"/>
              <a:t>cases reopened within 90 days of closure by year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4951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2017…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Lorain County Children Services received </a:t>
            </a:r>
            <a:r>
              <a:rPr lang="en-US" sz="2200" b="1" dirty="0"/>
              <a:t>4,422 referrals from people in our community </a:t>
            </a:r>
            <a:r>
              <a:rPr lang="en-US" sz="2200" dirty="0"/>
              <a:t>who were concerned about a child. </a:t>
            </a:r>
          </a:p>
          <a:p>
            <a:pPr marL="0" indent="0">
              <a:buNone/>
            </a:pPr>
            <a:r>
              <a:rPr lang="en-US" sz="2200" dirty="0"/>
              <a:t>Nearly 2,500 of those calls were screened out or the person calling was provided with  Information and Referral. </a:t>
            </a:r>
          </a:p>
          <a:p>
            <a:pPr marL="0" indent="0">
              <a:buNone/>
            </a:pPr>
            <a:r>
              <a:rPr lang="en-US" sz="2200" b="1" dirty="0"/>
              <a:t>1,802 referrals were screened in </a:t>
            </a:r>
            <a:r>
              <a:rPr lang="en-US" sz="2200" dirty="0"/>
              <a:t>as possible child abuse or neglect. </a:t>
            </a:r>
          </a:p>
          <a:p>
            <a:pPr marL="0" indent="0">
              <a:buNone/>
            </a:pPr>
            <a:endParaRPr lang="en-US" sz="2200" dirty="0"/>
          </a:p>
          <a:p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Workers were assigned to these 1,802 situations to see if the allegations were true/child needs our intervention. </a:t>
            </a:r>
          </a:p>
          <a:p>
            <a:pPr marL="0" indent="0">
              <a:buNone/>
            </a:pPr>
            <a:r>
              <a:rPr lang="en-US" sz="2200" dirty="0"/>
              <a:t>20% of these cases were provided with a Traditional Response, and </a:t>
            </a:r>
          </a:p>
          <a:p>
            <a:pPr marL="0" indent="0">
              <a:buNone/>
            </a:pPr>
            <a:r>
              <a:rPr lang="en-US" sz="2200" dirty="0"/>
              <a:t>80% cases were assigned the Alternative Response pathway.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endParaRPr lang="en-US" sz="2200" b="1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101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6B6CA-2B6E-45D3-A0B4-EC8CB4585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1871"/>
          </a:xfrm>
        </p:spPr>
        <p:txBody>
          <a:bodyPr/>
          <a:lstStyle/>
          <a:p>
            <a:pPr algn="ctr"/>
            <a:r>
              <a:rPr lang="en-US" b="1" dirty="0">
                <a:cs typeface="Times New Roman" panose="02020603050405020304" pitchFamily="18" charset="0"/>
              </a:rPr>
              <a:t>2017 Referral Types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F34580A-6727-42D2-878D-9A5EB70C82F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1543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 the last few years the use of Alternative Response at LCCS has been going up.</a:t>
            </a:r>
          </a:p>
        </p:txBody>
      </p:sp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2057400" y="4953000"/>
            <a:ext cx="8001000" cy="165259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1111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2045564" y="2667001"/>
          <a:ext cx="7924801" cy="2133597"/>
        </p:xfrm>
        <a:graphic>
          <a:graphicData uri="http://schemas.openxmlformats.org/drawingml/2006/table">
            <a:tbl>
              <a:tblPr firstRow="1" firstCol="1" bandRow="1"/>
              <a:tblGrid>
                <a:gridCol w="1312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9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5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5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24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30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3087">
                  <a:extLst>
                    <a:ext uri="{9D8B030D-6E8A-4147-A177-3AD203B41FA5}">
                      <a16:colId xmlns:a16="http://schemas.microsoft.com/office/drawing/2014/main" val="3701342940"/>
                    </a:ext>
                  </a:extLst>
                </a:gridCol>
                <a:gridCol w="843087">
                  <a:extLst>
                    <a:ext uri="{9D8B030D-6E8A-4147-A177-3AD203B41FA5}">
                      <a16:colId xmlns:a16="http://schemas.microsoft.com/office/drawing/2014/main" val="3423363771"/>
                    </a:ext>
                  </a:extLst>
                </a:gridCol>
              </a:tblGrid>
              <a:tr h="181539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0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Received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Received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Received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Received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9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Screened Out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Screened Out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Screened Out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Screened Out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I/R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I/R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I/R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I/R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0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Dependency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Dependency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Dependency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Dependency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0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Screened in CAN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Screened in CAN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Screened in CAN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Screened in CAN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2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124200" y="5412628"/>
            <a:ext cx="655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Pathway: 80% Alternative response, 20% Traditional Response</a:t>
            </a:r>
          </a:p>
        </p:txBody>
      </p:sp>
    </p:spTree>
    <p:extLst>
      <p:ext uri="{BB962C8B-B14F-4D97-AF65-F5344CB8AC3E}">
        <p14:creationId xmlns:p14="http://schemas.microsoft.com/office/powerpoint/2010/main" val="1905215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5E146-0D7E-4D1A-89D6-5D2A5EE43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59" y="365125"/>
            <a:ext cx="11028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Allegation Types in 2017 for Screened In Referrals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246E69D-1482-4D3A-8030-CE7FF30E0A8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6382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88AD8-5EFD-4693-96E2-AF780B363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4032" y="365125"/>
            <a:ext cx="8266923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do children live who are Alleged Child Victims or Children Subject of Reports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BAE228A-C112-4970-BF96-EC4EE4841B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53948"/>
              </p:ext>
            </p:extLst>
          </p:nvPr>
        </p:nvGraphicFramePr>
        <p:xfrm>
          <a:off x="391886" y="1436914"/>
          <a:ext cx="11411338" cy="5131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8357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76F6F87-E58D-4E59-A289-90CAEFC49A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001848"/>
              </p:ext>
            </p:extLst>
          </p:nvPr>
        </p:nvGraphicFramePr>
        <p:xfrm>
          <a:off x="838200" y="872455"/>
          <a:ext cx="10515600" cy="5304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685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429717B-7DC1-44D3-9193-8434137D46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8216794"/>
              </p:ext>
            </p:extLst>
          </p:nvPr>
        </p:nvGraphicFramePr>
        <p:xfrm>
          <a:off x="603308" y="553674"/>
          <a:ext cx="10515600" cy="5623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7525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93E06-57F1-4D72-AE09-6BDFD147A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3749675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23.67% of Cases Investigated due to a referral to LCCS were transferred for Ongoing Services. A total of 912 children were involved in these cases.</a:t>
            </a:r>
          </a:p>
        </p:txBody>
      </p:sp>
    </p:spTree>
    <p:extLst>
      <p:ext uri="{BB962C8B-B14F-4D97-AF65-F5344CB8AC3E}">
        <p14:creationId xmlns:p14="http://schemas.microsoft.com/office/powerpoint/2010/main" val="2577319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422</Words>
  <Application>Microsoft Office PowerPoint</Application>
  <PresentationFormat>Widescreen</PresentationFormat>
  <Paragraphs>132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Lorain County Children Services</vt:lpstr>
      <vt:lpstr>In 2017…</vt:lpstr>
      <vt:lpstr>2017 Referral Types </vt:lpstr>
      <vt:lpstr>Over the last few years the use of Alternative Response at LCCS has been going up.</vt:lpstr>
      <vt:lpstr>Allegation Types in 2017 for Screened In Referrals</vt:lpstr>
      <vt:lpstr>Where do children live who are Alleged Child Victims or Children Subject of Reports</vt:lpstr>
      <vt:lpstr>PowerPoint Presentation</vt:lpstr>
      <vt:lpstr>PowerPoint Presentation</vt:lpstr>
      <vt:lpstr>23.67% of Cases Investigated due to a referral to LCCS were transferred for Ongoing Services. A total of 912 children were involved in these cases.</vt:lpstr>
      <vt:lpstr>Throughout 2017, many children went to live with Family/Friends while their parents worked on a case plan.</vt:lpstr>
      <vt:lpstr>On January 1, 2017 LCCS had 104 children in custody. On December 31, 2017 LCCS had 103 children in custody.</vt:lpstr>
      <vt:lpstr>PowerPoint Presentation</vt:lpstr>
      <vt:lpstr>Case Reopening cases reopened within 90 days of closure by year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Lorain County Children Services</dc:title>
  <dc:creator>SCANLAN, JENNIFER</dc:creator>
  <cp:lastModifiedBy>PATTI JO BURTNETT</cp:lastModifiedBy>
  <cp:revision>14</cp:revision>
  <dcterms:created xsi:type="dcterms:W3CDTF">2018-02-26T19:35:00Z</dcterms:created>
  <dcterms:modified xsi:type="dcterms:W3CDTF">2018-03-09T16:11:17Z</dcterms:modified>
</cp:coreProperties>
</file>